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  <p:sldMasterId id="2147483662" r:id="rId7"/>
  </p:sldMasterIdLst>
  <p:notesMasterIdLst>
    <p:notesMasterId r:id="rId16"/>
  </p:notesMasterIdLst>
  <p:sldIdLst>
    <p:sldId id="257" r:id="rId8"/>
    <p:sldId id="260" r:id="rId9"/>
    <p:sldId id="263" r:id="rId10"/>
    <p:sldId id="262" r:id="rId11"/>
    <p:sldId id="265" r:id="rId12"/>
    <p:sldId id="264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B7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379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782E2-9392-48FD-9E2B-ED16C3171C41}" type="datetimeFigureOut">
              <a:rPr lang="en-NZ" smtClean="0"/>
              <a:t>27/03/2018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F333F-B2B0-41E0-B198-2EEE2A6BF6C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8711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F333F-B2B0-41E0-B198-2EEE2A6BF6CB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80327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0DBCB-A30B-41E0-877D-4AF3A9E30E07}" type="datetimeFigureOut">
              <a:rPr lang="en-NZ" smtClean="0"/>
              <a:t>27/03/2018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FE2B-1D99-40FD-94FD-C70C3B1B7F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24774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0DBCB-A30B-41E0-877D-4AF3A9E30E07}" type="datetimeFigureOut">
              <a:rPr lang="en-NZ" smtClean="0"/>
              <a:t>27/03/2018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FE2B-1D99-40FD-94FD-C70C3B1B7F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4055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0DBCB-A30B-41E0-877D-4AF3A9E30E07}" type="datetimeFigureOut">
              <a:rPr lang="en-NZ" smtClean="0"/>
              <a:t>27/03/2018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FE2B-1D99-40FD-94FD-C70C3B1B7F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73578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5379" y="2080380"/>
            <a:ext cx="8678779" cy="1082842"/>
          </a:xfrm>
        </p:spPr>
        <p:txBody>
          <a:bodyPr anchor="b">
            <a:normAutofit/>
          </a:bodyPr>
          <a:lstStyle>
            <a:lvl1pPr algn="l">
              <a:lnSpc>
                <a:spcPts val="5500"/>
              </a:lnSpc>
              <a:defRPr sz="5000" cap="all" spc="2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379" y="3320802"/>
            <a:ext cx="8678779" cy="801520"/>
          </a:xfrm>
        </p:spPr>
        <p:txBody>
          <a:bodyPr>
            <a:normAutofit/>
          </a:bodyPr>
          <a:lstStyle>
            <a:lvl1pPr marL="0" indent="0" algn="l">
              <a:lnSpc>
                <a:spcPts val="3850"/>
              </a:lnSpc>
              <a:buNone/>
              <a:defRPr sz="1950" b="0" spc="15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/>
              <a:t>making your world possible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59B67A-EB00-43C4-A68B-FCA2150D581F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21369" y="5491837"/>
            <a:ext cx="3230750" cy="226173"/>
          </a:xfrm>
        </p:spPr>
        <p:txBody>
          <a:bodyPr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</a:defRPr>
            </a:lvl1pPr>
            <a:lvl2pPr>
              <a:defRPr sz="1200" b="1" spc="3750" baseline="0">
                <a:solidFill>
                  <a:schemeClr val="bg1"/>
                </a:solidFill>
              </a:defRPr>
            </a:lvl2pPr>
            <a:lvl3pPr>
              <a:defRPr sz="1200" b="1" spc="3750" baseline="0">
                <a:solidFill>
                  <a:schemeClr val="bg1"/>
                </a:solidFill>
              </a:defRPr>
            </a:lvl3pPr>
            <a:lvl4pPr>
              <a:defRPr sz="1200" b="1" spc="3750" baseline="0">
                <a:solidFill>
                  <a:schemeClr val="bg1"/>
                </a:solidFill>
              </a:defRPr>
            </a:lvl4pPr>
            <a:lvl5pPr>
              <a:defRPr sz="1200" b="1" spc="37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NZ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15190" y="5744267"/>
            <a:ext cx="3230750" cy="226173"/>
          </a:xfrm>
        </p:spPr>
        <p:txBody>
          <a:bodyPr anchor="ctr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</a:defRPr>
            </a:lvl1pPr>
            <a:lvl2pPr>
              <a:defRPr sz="1200" b="1" spc="3750" baseline="0">
                <a:solidFill>
                  <a:schemeClr val="bg1"/>
                </a:solidFill>
              </a:defRPr>
            </a:lvl2pPr>
            <a:lvl3pPr>
              <a:defRPr sz="1200" b="1" spc="3750" baseline="0">
                <a:solidFill>
                  <a:schemeClr val="bg1"/>
                </a:solidFill>
              </a:defRPr>
            </a:lvl3pPr>
            <a:lvl4pPr>
              <a:defRPr sz="1200" b="1" spc="3750" baseline="0">
                <a:solidFill>
                  <a:schemeClr val="bg1"/>
                </a:solidFill>
              </a:defRPr>
            </a:lvl4pPr>
            <a:lvl5pPr>
              <a:defRPr sz="1200" b="1" spc="37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NZ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13348" y="6070521"/>
            <a:ext cx="3230750" cy="226173"/>
          </a:xfrm>
        </p:spPr>
        <p:txBody>
          <a:bodyPr anchor="ctr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</a:defRPr>
            </a:lvl1pPr>
            <a:lvl2pPr>
              <a:defRPr sz="1200" b="1" spc="3750" baseline="0">
                <a:solidFill>
                  <a:schemeClr val="bg1"/>
                </a:solidFill>
              </a:defRPr>
            </a:lvl2pPr>
            <a:lvl3pPr>
              <a:defRPr sz="1200" b="1" spc="3750" baseline="0">
                <a:solidFill>
                  <a:schemeClr val="bg1"/>
                </a:solidFill>
              </a:defRPr>
            </a:lvl3pPr>
            <a:lvl4pPr>
              <a:defRPr sz="1200" b="1" spc="3750" baseline="0">
                <a:solidFill>
                  <a:schemeClr val="bg1"/>
                </a:solidFill>
              </a:defRPr>
            </a:lvl4pPr>
            <a:lvl5pPr>
              <a:defRPr sz="1200" b="1" spc="37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 Month </a:t>
            </a:r>
            <a:r>
              <a:rPr lang="en-US" err="1"/>
              <a:t>yyyy</a:t>
            </a:r>
            <a:endParaRPr lang="en-NZ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493" y="444634"/>
            <a:ext cx="1496571" cy="1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42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5273" y="527636"/>
            <a:ext cx="3364834" cy="1597442"/>
          </a:xfrm>
        </p:spPr>
        <p:txBody>
          <a:bodyPr anchor="t"/>
          <a:lstStyle>
            <a:lvl1pPr>
              <a:defRPr spc="75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HEADDER WITH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273" y="2125077"/>
            <a:ext cx="3364833" cy="40947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making your world possible </a:t>
            </a: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59B67A-EB00-43C4-A68B-FCA2150D581F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498307" y="0"/>
            <a:ext cx="6693694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NZ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493" y="444634"/>
            <a:ext cx="1496571" cy="1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37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11" y="415841"/>
            <a:ext cx="10515600" cy="644526"/>
          </a:xfrm>
        </p:spPr>
        <p:txBody>
          <a:bodyPr anchor="ctr"/>
          <a:lstStyle>
            <a:lvl1pPr>
              <a:defRPr spc="750" baseline="0"/>
            </a:lvl1pPr>
          </a:lstStyle>
          <a:p>
            <a:r>
              <a:rPr lang="en-US" dirty="0" smtClean="0"/>
              <a:t>TITLE WITH TEXT AND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411" y="1091699"/>
            <a:ext cx="4708358" cy="16154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making your world possible </a:t>
            </a: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B67A-EB00-43C4-A68B-FCA2150D581F}" type="slidenum">
              <a:rPr lang="en-NZ" smtClean="0"/>
              <a:t>‹#›</a:t>
            </a:fld>
            <a:endParaRPr lang="en-NZ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7369" y="3079750"/>
            <a:ext cx="6826250" cy="29480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7952582" y="1163638"/>
            <a:ext cx="4239419" cy="510481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NZ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493" y="444634"/>
            <a:ext cx="1496571" cy="1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89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42148" y="1660358"/>
            <a:ext cx="8678779" cy="1082842"/>
          </a:xfrm>
        </p:spPr>
        <p:txBody>
          <a:bodyPr anchor="b">
            <a:normAutofit/>
          </a:bodyPr>
          <a:lstStyle>
            <a:lvl1pPr algn="l">
              <a:lnSpc>
                <a:spcPts val="5500"/>
              </a:lnSpc>
              <a:defRPr sz="5000" cap="all" spc="2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42148" y="2777416"/>
            <a:ext cx="8678779" cy="801520"/>
          </a:xfrm>
        </p:spPr>
        <p:txBody>
          <a:bodyPr>
            <a:normAutofit/>
          </a:bodyPr>
          <a:lstStyle>
            <a:lvl1pPr marL="0" indent="0" algn="l">
              <a:lnSpc>
                <a:spcPts val="3850"/>
              </a:lnSpc>
              <a:buNone/>
              <a:defRPr sz="1950" b="0" spc="15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smtClean="0"/>
              <a:t>making your world possible </a:t>
            </a: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59B67A-EB00-43C4-A68B-FCA2150D581F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334127" y="5793988"/>
            <a:ext cx="3230750" cy="226173"/>
          </a:xfrm>
        </p:spPr>
        <p:txBody>
          <a:bodyPr anchor="ctr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</a:defRPr>
            </a:lvl1pPr>
            <a:lvl2pPr>
              <a:defRPr sz="1200" b="1" spc="3750" baseline="0">
                <a:solidFill>
                  <a:schemeClr val="bg1"/>
                </a:solidFill>
              </a:defRPr>
            </a:lvl2pPr>
            <a:lvl3pPr>
              <a:defRPr sz="1200" b="1" spc="3750" baseline="0">
                <a:solidFill>
                  <a:schemeClr val="bg1"/>
                </a:solidFill>
              </a:defRPr>
            </a:lvl3pPr>
            <a:lvl4pPr>
              <a:defRPr sz="1200" b="1" spc="3750" baseline="0">
                <a:solidFill>
                  <a:schemeClr val="bg1"/>
                </a:solidFill>
              </a:defRPr>
            </a:lvl4pPr>
            <a:lvl5pPr>
              <a:defRPr sz="1200" b="1" spc="37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NZ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335969" y="5998013"/>
            <a:ext cx="3230750" cy="226173"/>
          </a:xfrm>
        </p:spPr>
        <p:txBody>
          <a:bodyPr anchor="ctr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</a:defRPr>
            </a:lvl1pPr>
            <a:lvl2pPr>
              <a:defRPr sz="1200" b="1" spc="3750" baseline="0">
                <a:solidFill>
                  <a:schemeClr val="bg1"/>
                </a:solidFill>
              </a:defRPr>
            </a:lvl2pPr>
            <a:lvl3pPr>
              <a:defRPr sz="1200" b="1" spc="3750" baseline="0">
                <a:solidFill>
                  <a:schemeClr val="bg1"/>
                </a:solidFill>
              </a:defRPr>
            </a:lvl3pPr>
            <a:lvl4pPr>
              <a:defRPr sz="1200" b="1" spc="3750" baseline="0">
                <a:solidFill>
                  <a:schemeClr val="bg1"/>
                </a:solidFill>
              </a:defRPr>
            </a:lvl4pPr>
            <a:lvl5pPr>
              <a:defRPr sz="1200" b="1" spc="37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NZ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334127" y="6303713"/>
            <a:ext cx="3230750" cy="226173"/>
          </a:xfrm>
        </p:spPr>
        <p:txBody>
          <a:bodyPr anchor="ctr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</a:defRPr>
            </a:lvl1pPr>
            <a:lvl2pPr>
              <a:defRPr sz="1200" b="1" spc="3750" baseline="0">
                <a:solidFill>
                  <a:schemeClr val="bg1"/>
                </a:solidFill>
              </a:defRPr>
            </a:lvl2pPr>
            <a:lvl3pPr>
              <a:defRPr sz="1200" b="1" spc="3750" baseline="0">
                <a:solidFill>
                  <a:schemeClr val="bg1"/>
                </a:solidFill>
              </a:defRPr>
            </a:lvl3pPr>
            <a:lvl4pPr>
              <a:defRPr sz="1200" b="1" spc="3750" baseline="0">
                <a:solidFill>
                  <a:schemeClr val="bg1"/>
                </a:solidFill>
              </a:defRPr>
            </a:lvl4pPr>
            <a:lvl5pPr>
              <a:defRPr sz="1200" b="1" spc="37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XX Month </a:t>
            </a:r>
            <a:r>
              <a:rPr lang="en-US" dirty="0" err="1" smtClean="0"/>
              <a:t>yyyy</a:t>
            </a:r>
            <a:endParaRPr lang="en-NZ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493" y="444634"/>
            <a:ext cx="1496571" cy="1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30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42148" y="1660358"/>
            <a:ext cx="8678779" cy="1082842"/>
          </a:xfrm>
        </p:spPr>
        <p:txBody>
          <a:bodyPr anchor="b">
            <a:normAutofit/>
          </a:bodyPr>
          <a:lstStyle>
            <a:lvl1pPr algn="l">
              <a:lnSpc>
                <a:spcPts val="5500"/>
              </a:lnSpc>
              <a:defRPr sz="5000" cap="all" spc="2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42148" y="2777416"/>
            <a:ext cx="8678779" cy="801520"/>
          </a:xfrm>
        </p:spPr>
        <p:txBody>
          <a:bodyPr>
            <a:normAutofit/>
          </a:bodyPr>
          <a:lstStyle>
            <a:lvl1pPr marL="0" indent="0" algn="l">
              <a:lnSpc>
                <a:spcPts val="3850"/>
              </a:lnSpc>
              <a:buNone/>
              <a:defRPr sz="1950" b="0" spc="15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 smtClean="0"/>
              <a:t>making your world possible </a:t>
            </a: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59B67A-EB00-43C4-A68B-FCA2150D581F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334127" y="5793988"/>
            <a:ext cx="3230750" cy="226173"/>
          </a:xfrm>
        </p:spPr>
        <p:txBody>
          <a:bodyPr anchor="ctr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</a:defRPr>
            </a:lvl1pPr>
            <a:lvl2pPr>
              <a:defRPr sz="1200" b="1" spc="3750" baseline="0">
                <a:solidFill>
                  <a:schemeClr val="bg1"/>
                </a:solidFill>
              </a:defRPr>
            </a:lvl2pPr>
            <a:lvl3pPr>
              <a:defRPr sz="1200" b="1" spc="3750" baseline="0">
                <a:solidFill>
                  <a:schemeClr val="bg1"/>
                </a:solidFill>
              </a:defRPr>
            </a:lvl3pPr>
            <a:lvl4pPr>
              <a:defRPr sz="1200" b="1" spc="3750" baseline="0">
                <a:solidFill>
                  <a:schemeClr val="bg1"/>
                </a:solidFill>
              </a:defRPr>
            </a:lvl4pPr>
            <a:lvl5pPr>
              <a:defRPr sz="1200" b="1" spc="37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NZ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335969" y="5998013"/>
            <a:ext cx="3230750" cy="226173"/>
          </a:xfrm>
        </p:spPr>
        <p:txBody>
          <a:bodyPr anchor="ctr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</a:defRPr>
            </a:lvl1pPr>
            <a:lvl2pPr>
              <a:defRPr sz="1200" b="1" spc="3750" baseline="0">
                <a:solidFill>
                  <a:schemeClr val="bg1"/>
                </a:solidFill>
              </a:defRPr>
            </a:lvl2pPr>
            <a:lvl3pPr>
              <a:defRPr sz="1200" b="1" spc="3750" baseline="0">
                <a:solidFill>
                  <a:schemeClr val="bg1"/>
                </a:solidFill>
              </a:defRPr>
            </a:lvl3pPr>
            <a:lvl4pPr>
              <a:defRPr sz="1200" b="1" spc="3750" baseline="0">
                <a:solidFill>
                  <a:schemeClr val="bg1"/>
                </a:solidFill>
              </a:defRPr>
            </a:lvl4pPr>
            <a:lvl5pPr>
              <a:defRPr sz="1200" b="1" spc="37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NZ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334127" y="6303713"/>
            <a:ext cx="3230750" cy="226173"/>
          </a:xfrm>
        </p:spPr>
        <p:txBody>
          <a:bodyPr anchor="ctr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</a:defRPr>
            </a:lvl1pPr>
            <a:lvl2pPr>
              <a:defRPr sz="1200" b="1" spc="3750" baseline="0">
                <a:solidFill>
                  <a:schemeClr val="bg1"/>
                </a:solidFill>
              </a:defRPr>
            </a:lvl2pPr>
            <a:lvl3pPr>
              <a:defRPr sz="1200" b="1" spc="3750" baseline="0">
                <a:solidFill>
                  <a:schemeClr val="bg1"/>
                </a:solidFill>
              </a:defRPr>
            </a:lvl3pPr>
            <a:lvl4pPr>
              <a:defRPr sz="1200" b="1" spc="3750" baseline="0">
                <a:solidFill>
                  <a:schemeClr val="bg1"/>
                </a:solidFill>
              </a:defRPr>
            </a:lvl4pPr>
            <a:lvl5pPr>
              <a:defRPr sz="1200" b="1" spc="37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XX Month </a:t>
            </a:r>
            <a:r>
              <a:rPr lang="en-US" dirty="0" err="1" smtClean="0"/>
              <a:t>yyyy</a:t>
            </a:r>
            <a:endParaRPr lang="en-NZ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493" y="444634"/>
            <a:ext cx="1496571" cy="1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5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5379" y="2080380"/>
            <a:ext cx="8678779" cy="1082842"/>
          </a:xfrm>
        </p:spPr>
        <p:txBody>
          <a:bodyPr anchor="b">
            <a:normAutofit/>
          </a:bodyPr>
          <a:lstStyle>
            <a:lvl1pPr algn="l">
              <a:lnSpc>
                <a:spcPts val="5500"/>
              </a:lnSpc>
              <a:defRPr sz="5000" cap="all" spc="2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379" y="3320802"/>
            <a:ext cx="8678779" cy="801520"/>
          </a:xfrm>
        </p:spPr>
        <p:txBody>
          <a:bodyPr>
            <a:normAutofit/>
          </a:bodyPr>
          <a:lstStyle>
            <a:lvl1pPr marL="0" indent="0" algn="l">
              <a:lnSpc>
                <a:spcPts val="3850"/>
              </a:lnSpc>
              <a:buNone/>
              <a:defRPr sz="1950" b="0" spc="15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 smtClean="0"/>
              <a:t>making your world possible </a:t>
            </a: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59B67A-EB00-43C4-A68B-FCA2150D581F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21369" y="5491837"/>
            <a:ext cx="3230750" cy="226173"/>
          </a:xfrm>
        </p:spPr>
        <p:txBody>
          <a:bodyPr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</a:defRPr>
            </a:lvl1pPr>
            <a:lvl2pPr>
              <a:defRPr sz="1200" b="1" spc="3750" baseline="0">
                <a:solidFill>
                  <a:schemeClr val="bg1"/>
                </a:solidFill>
              </a:defRPr>
            </a:lvl2pPr>
            <a:lvl3pPr>
              <a:defRPr sz="1200" b="1" spc="3750" baseline="0">
                <a:solidFill>
                  <a:schemeClr val="bg1"/>
                </a:solidFill>
              </a:defRPr>
            </a:lvl3pPr>
            <a:lvl4pPr>
              <a:defRPr sz="1200" b="1" spc="3750" baseline="0">
                <a:solidFill>
                  <a:schemeClr val="bg1"/>
                </a:solidFill>
              </a:defRPr>
            </a:lvl4pPr>
            <a:lvl5pPr>
              <a:defRPr sz="1200" b="1" spc="37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NZ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15190" y="5744267"/>
            <a:ext cx="3230750" cy="226173"/>
          </a:xfrm>
        </p:spPr>
        <p:txBody>
          <a:bodyPr anchor="ctr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</a:defRPr>
            </a:lvl1pPr>
            <a:lvl2pPr>
              <a:defRPr sz="1200" b="1" spc="3750" baseline="0">
                <a:solidFill>
                  <a:schemeClr val="bg1"/>
                </a:solidFill>
              </a:defRPr>
            </a:lvl2pPr>
            <a:lvl3pPr>
              <a:defRPr sz="1200" b="1" spc="3750" baseline="0">
                <a:solidFill>
                  <a:schemeClr val="bg1"/>
                </a:solidFill>
              </a:defRPr>
            </a:lvl3pPr>
            <a:lvl4pPr>
              <a:defRPr sz="1200" b="1" spc="3750" baseline="0">
                <a:solidFill>
                  <a:schemeClr val="bg1"/>
                </a:solidFill>
              </a:defRPr>
            </a:lvl4pPr>
            <a:lvl5pPr>
              <a:defRPr sz="1200" b="1" spc="37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NZ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13348" y="6070521"/>
            <a:ext cx="3230750" cy="226173"/>
          </a:xfrm>
        </p:spPr>
        <p:txBody>
          <a:bodyPr anchor="ctr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</a:defRPr>
            </a:lvl1pPr>
            <a:lvl2pPr>
              <a:defRPr sz="1200" b="1" spc="3750" baseline="0">
                <a:solidFill>
                  <a:schemeClr val="bg1"/>
                </a:solidFill>
              </a:defRPr>
            </a:lvl2pPr>
            <a:lvl3pPr>
              <a:defRPr sz="1200" b="1" spc="3750" baseline="0">
                <a:solidFill>
                  <a:schemeClr val="bg1"/>
                </a:solidFill>
              </a:defRPr>
            </a:lvl3pPr>
            <a:lvl4pPr>
              <a:defRPr sz="1200" b="1" spc="3750" baseline="0">
                <a:solidFill>
                  <a:schemeClr val="bg1"/>
                </a:solidFill>
              </a:defRPr>
            </a:lvl4pPr>
            <a:lvl5pPr>
              <a:defRPr sz="1200" b="1" spc="37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XX Month </a:t>
            </a:r>
            <a:r>
              <a:rPr lang="en-US" dirty="0" err="1" smtClean="0"/>
              <a:t>yyyy</a:t>
            </a:r>
            <a:endParaRPr lang="en-NZ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493" y="444634"/>
            <a:ext cx="1496571" cy="1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09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5379" y="2080380"/>
            <a:ext cx="8678779" cy="1082842"/>
          </a:xfrm>
        </p:spPr>
        <p:txBody>
          <a:bodyPr anchor="b">
            <a:normAutofit/>
          </a:bodyPr>
          <a:lstStyle>
            <a:lvl1pPr algn="l">
              <a:lnSpc>
                <a:spcPts val="5500"/>
              </a:lnSpc>
              <a:defRPr sz="5000" cap="all" spc="2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379" y="3320802"/>
            <a:ext cx="8678779" cy="801520"/>
          </a:xfrm>
        </p:spPr>
        <p:txBody>
          <a:bodyPr>
            <a:normAutofit/>
          </a:bodyPr>
          <a:lstStyle>
            <a:lvl1pPr marL="0" indent="0" algn="l">
              <a:lnSpc>
                <a:spcPts val="3850"/>
              </a:lnSpc>
              <a:buNone/>
              <a:defRPr sz="1950" b="0" spc="15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 smtClean="0"/>
              <a:t>making your world possible </a:t>
            </a: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59B67A-EB00-43C4-A68B-FCA2150D581F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21369" y="5491837"/>
            <a:ext cx="3230750" cy="226173"/>
          </a:xfrm>
        </p:spPr>
        <p:txBody>
          <a:bodyPr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</a:defRPr>
            </a:lvl1pPr>
            <a:lvl2pPr>
              <a:defRPr sz="1200" b="1" spc="3750" baseline="0">
                <a:solidFill>
                  <a:schemeClr val="bg1"/>
                </a:solidFill>
              </a:defRPr>
            </a:lvl2pPr>
            <a:lvl3pPr>
              <a:defRPr sz="1200" b="1" spc="3750" baseline="0">
                <a:solidFill>
                  <a:schemeClr val="bg1"/>
                </a:solidFill>
              </a:defRPr>
            </a:lvl3pPr>
            <a:lvl4pPr>
              <a:defRPr sz="1200" b="1" spc="3750" baseline="0">
                <a:solidFill>
                  <a:schemeClr val="bg1"/>
                </a:solidFill>
              </a:defRPr>
            </a:lvl4pPr>
            <a:lvl5pPr>
              <a:defRPr sz="1200" b="1" spc="37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NZ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15190" y="5744267"/>
            <a:ext cx="3230750" cy="226173"/>
          </a:xfrm>
        </p:spPr>
        <p:txBody>
          <a:bodyPr anchor="ctr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</a:defRPr>
            </a:lvl1pPr>
            <a:lvl2pPr>
              <a:defRPr sz="1200" b="1" spc="3750" baseline="0">
                <a:solidFill>
                  <a:schemeClr val="bg1"/>
                </a:solidFill>
              </a:defRPr>
            </a:lvl2pPr>
            <a:lvl3pPr>
              <a:defRPr sz="1200" b="1" spc="3750" baseline="0">
                <a:solidFill>
                  <a:schemeClr val="bg1"/>
                </a:solidFill>
              </a:defRPr>
            </a:lvl3pPr>
            <a:lvl4pPr>
              <a:defRPr sz="1200" b="1" spc="3750" baseline="0">
                <a:solidFill>
                  <a:schemeClr val="bg1"/>
                </a:solidFill>
              </a:defRPr>
            </a:lvl4pPr>
            <a:lvl5pPr>
              <a:defRPr sz="1200" b="1" spc="37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NZ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13348" y="6070521"/>
            <a:ext cx="3230750" cy="226173"/>
          </a:xfrm>
        </p:spPr>
        <p:txBody>
          <a:bodyPr anchor="ctr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</a:defRPr>
            </a:lvl1pPr>
            <a:lvl2pPr>
              <a:defRPr sz="1200" b="1" spc="3750" baseline="0">
                <a:solidFill>
                  <a:schemeClr val="bg1"/>
                </a:solidFill>
              </a:defRPr>
            </a:lvl2pPr>
            <a:lvl3pPr>
              <a:defRPr sz="1200" b="1" spc="3750" baseline="0">
                <a:solidFill>
                  <a:schemeClr val="bg1"/>
                </a:solidFill>
              </a:defRPr>
            </a:lvl3pPr>
            <a:lvl4pPr>
              <a:defRPr sz="1200" b="1" spc="3750" baseline="0">
                <a:solidFill>
                  <a:schemeClr val="bg1"/>
                </a:solidFill>
              </a:defRPr>
            </a:lvl4pPr>
            <a:lvl5pPr>
              <a:defRPr sz="1200" b="1" spc="37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XX Month </a:t>
            </a:r>
            <a:r>
              <a:rPr lang="en-US" dirty="0" err="1" smtClean="0"/>
              <a:t>yyyy</a:t>
            </a:r>
            <a:endParaRPr lang="en-NZ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493" y="444634"/>
            <a:ext cx="1496571" cy="1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20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11" y="415841"/>
            <a:ext cx="10515600" cy="644526"/>
          </a:xfrm>
        </p:spPr>
        <p:txBody>
          <a:bodyPr anchor="ctr"/>
          <a:lstStyle>
            <a:lvl1pPr>
              <a:defRPr spc="750" baseline="0"/>
            </a:lvl1pPr>
          </a:lstStyle>
          <a:p>
            <a:r>
              <a:rPr lang="en-US" dirty="0" smtClean="0"/>
              <a:t>TITLE WITH TEXT AND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411" y="1091699"/>
            <a:ext cx="4708358" cy="16154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making your world possible </a:t>
            </a: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B67A-EB00-43C4-A68B-FCA2150D581F}" type="slidenum">
              <a:rPr lang="en-NZ" smtClean="0"/>
              <a:t>‹#›</a:t>
            </a:fld>
            <a:endParaRPr lang="en-NZ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7369" y="3079750"/>
            <a:ext cx="6826250" cy="29480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7952582" y="1163638"/>
            <a:ext cx="4239419" cy="510481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NZ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493" y="444634"/>
            <a:ext cx="1496571" cy="1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0DBCB-A30B-41E0-877D-4AF3A9E30E07}" type="datetimeFigureOut">
              <a:rPr lang="en-NZ" smtClean="0"/>
              <a:t>27/03/2018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FE2B-1D99-40FD-94FD-C70C3B1B7F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86447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11" y="415841"/>
            <a:ext cx="10515600" cy="644526"/>
          </a:xfrm>
        </p:spPr>
        <p:txBody>
          <a:bodyPr anchor="ctr"/>
          <a:lstStyle>
            <a:lvl1pPr>
              <a:defRPr spc="750" baseline="0"/>
            </a:lvl1pPr>
          </a:lstStyle>
          <a:p>
            <a:r>
              <a:rPr lang="en-US" dirty="0" smtClean="0"/>
              <a:t>TITLE WITH TEXT AND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410" y="1091699"/>
            <a:ext cx="8402053" cy="16154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making your world possible </a:t>
            </a: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B67A-EB00-43C4-A68B-FCA2150D581F}" type="slidenum">
              <a:rPr lang="en-NZ" smtClean="0"/>
              <a:t>‹#›</a:t>
            </a:fld>
            <a:endParaRPr lang="en-NZ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7410" y="2815200"/>
            <a:ext cx="8402053" cy="39830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493" y="444634"/>
            <a:ext cx="1496571" cy="1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38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378" y="724693"/>
            <a:ext cx="10515600" cy="644526"/>
          </a:xfrm>
        </p:spPr>
        <p:txBody>
          <a:bodyPr anchor="ctr"/>
          <a:lstStyle>
            <a:lvl1pPr>
              <a:defRPr spc="750" baseline="0"/>
            </a:lvl1pPr>
          </a:lstStyle>
          <a:p>
            <a:r>
              <a:rPr lang="en-US" dirty="0" smtClean="0"/>
              <a:t>TITLE WITH TEXT AND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378" y="1632600"/>
            <a:ext cx="10515600" cy="1478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making your world possible </a:t>
            </a: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B67A-EB00-43C4-A68B-FCA2150D581F}" type="slidenum">
              <a:rPr lang="en-NZ" smtClean="0"/>
              <a:t>‹#›</a:t>
            </a:fld>
            <a:endParaRPr lang="en-NZ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7410" y="3200400"/>
            <a:ext cx="5526507" cy="35210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7775" y="498474"/>
            <a:ext cx="3882775" cy="315913"/>
          </a:xfrm>
        </p:spPr>
        <p:txBody>
          <a:bodyPr>
            <a:noAutofit/>
          </a:bodyPr>
          <a:lstStyle>
            <a:lvl1pPr>
              <a:defRPr sz="1300" cap="all" spc="250" baseline="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172200" y="3200400"/>
            <a:ext cx="5546725" cy="3521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493" y="444634"/>
            <a:ext cx="1496571" cy="1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53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379" y="413252"/>
            <a:ext cx="10515600" cy="597401"/>
          </a:xfrm>
        </p:spPr>
        <p:txBody>
          <a:bodyPr/>
          <a:lstStyle>
            <a:lvl1pPr>
              <a:defRPr spc="750" baseline="0"/>
            </a:lvl1pPr>
          </a:lstStyle>
          <a:p>
            <a:r>
              <a:rPr lang="en-US" dirty="0" smtClean="0"/>
              <a:t>TITLE WITH TEXT AND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5379" y="1253331"/>
            <a:ext cx="5257800" cy="473839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9105" y="2266950"/>
            <a:ext cx="4066674" cy="3724777"/>
          </a:xfrm>
        </p:spPr>
        <p:txBody>
          <a:bodyPr anchor="b" anchorCtr="0">
            <a:normAutofit/>
          </a:bodyPr>
          <a:lstStyle>
            <a:lvl1pPr>
              <a:lnSpc>
                <a:spcPts val="1500"/>
              </a:lnSpc>
              <a:spcBef>
                <a:spcPts val="0"/>
              </a:spcBef>
              <a:spcAft>
                <a:spcPts val="1500"/>
              </a:spcAft>
              <a:defRPr sz="1400" cap="all" spc="5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making your world possible </a:t>
            </a: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B67A-EB00-43C4-A68B-FCA2150D581F}" type="slidenum">
              <a:rPr lang="en-NZ" smtClean="0"/>
              <a:t>‹#›</a:t>
            </a:fld>
            <a:endParaRPr lang="en-NZ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493" y="444634"/>
            <a:ext cx="1496571" cy="1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74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5273" y="527636"/>
            <a:ext cx="3364834" cy="1597442"/>
          </a:xfrm>
        </p:spPr>
        <p:txBody>
          <a:bodyPr anchor="t"/>
          <a:lstStyle>
            <a:lvl1pPr>
              <a:defRPr spc="75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HEADDER WITH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273" y="2125077"/>
            <a:ext cx="3267577" cy="40947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dirty="0" smtClean="0"/>
              <a:t>making your world possible </a:t>
            </a: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B67A-EB00-43C4-A68B-FCA2150D581F}" type="slidenum">
              <a:rPr lang="en-NZ" smtClean="0"/>
              <a:t>‹#›</a:t>
            </a:fld>
            <a:endParaRPr lang="en-NZ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498307" y="0"/>
            <a:ext cx="6693694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NZ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493" y="444634"/>
            <a:ext cx="1496571" cy="1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817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5273" y="527636"/>
            <a:ext cx="3364834" cy="1597442"/>
          </a:xfrm>
        </p:spPr>
        <p:txBody>
          <a:bodyPr anchor="t"/>
          <a:lstStyle>
            <a:lvl1pPr>
              <a:defRPr spc="75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HEADDER WITH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273" y="2125077"/>
            <a:ext cx="3364833" cy="40947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making your world possible </a:t>
            </a: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59B67A-EB00-43C4-A68B-FCA2150D581F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498307" y="0"/>
            <a:ext cx="6693694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NZ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493" y="444634"/>
            <a:ext cx="1496571" cy="1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93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5273" y="527636"/>
            <a:ext cx="3364834" cy="1616492"/>
          </a:xfrm>
        </p:spPr>
        <p:txBody>
          <a:bodyPr anchor="t"/>
          <a:lstStyle>
            <a:lvl1pPr>
              <a:defRPr spc="75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HEADDER WITH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273" y="2125077"/>
            <a:ext cx="3364833" cy="40947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making your world possible </a:t>
            </a: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59B67A-EB00-43C4-A68B-FCA2150D581F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498307" y="0"/>
            <a:ext cx="6693694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NZ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493" y="444634"/>
            <a:ext cx="1496571" cy="1783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3455" y="6452997"/>
            <a:ext cx="882591" cy="1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76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dirty="0" smtClean="0"/>
              <a:t>making your world possible </a:t>
            </a: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B67A-EB00-43C4-A68B-FCA2150D58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19273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dirty="0" smtClean="0"/>
              <a:t>making your world possible </a:t>
            </a:r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B67A-EB00-43C4-A68B-FCA2150D58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08464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making your world possible </a:t>
            </a:r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B67A-EB00-43C4-A68B-FCA2150D58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477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making your world possible </a:t>
            </a: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B67A-EB00-43C4-A68B-FCA2150D58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173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0DBCB-A30B-41E0-877D-4AF3A9E30E07}" type="datetimeFigureOut">
              <a:rPr lang="en-NZ" smtClean="0"/>
              <a:t>27/03/2018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FE2B-1D99-40FD-94FD-C70C3B1B7F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033387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making your world possible </a:t>
            </a: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B67A-EB00-43C4-A68B-FCA2150D58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75449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dirty="0" smtClean="0"/>
              <a:t>making your world possible </a:t>
            </a:r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B67A-EB00-43C4-A68B-FCA2150D58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45884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dirty="0" smtClean="0"/>
              <a:t>making your world possible </a:t>
            </a: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B67A-EB00-43C4-A68B-FCA2150D58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161166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dirty="0" smtClean="0"/>
              <a:t>making your world possible </a:t>
            </a: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B67A-EB00-43C4-A68B-FCA2150D58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08802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0DBCB-A30B-41E0-877D-4AF3A9E30E07}" type="datetimeFigureOut">
              <a:rPr lang="en-NZ" smtClean="0"/>
              <a:t>27/03/2018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FE2B-1D99-40FD-94FD-C70C3B1B7F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0728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0DBCB-A30B-41E0-877D-4AF3A9E30E07}" type="datetimeFigureOut">
              <a:rPr lang="en-NZ" smtClean="0"/>
              <a:t>27/03/2018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FE2B-1D99-40FD-94FD-C70C3B1B7F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1226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0DBCB-A30B-41E0-877D-4AF3A9E30E07}" type="datetimeFigureOut">
              <a:rPr lang="en-NZ" smtClean="0"/>
              <a:t>27/03/2018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FE2B-1D99-40FD-94FD-C70C3B1B7F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9992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0DBCB-A30B-41E0-877D-4AF3A9E30E07}" type="datetimeFigureOut">
              <a:rPr lang="en-NZ" smtClean="0"/>
              <a:t>27/03/2018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FE2B-1D99-40FD-94FD-C70C3B1B7F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7651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0DBCB-A30B-41E0-877D-4AF3A9E30E07}" type="datetimeFigureOut">
              <a:rPr lang="en-NZ" smtClean="0"/>
              <a:t>27/03/2018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FE2B-1D99-40FD-94FD-C70C3B1B7F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228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0DBCB-A30B-41E0-877D-4AF3A9E30E07}" type="datetimeFigureOut">
              <a:rPr lang="en-NZ" smtClean="0"/>
              <a:t>27/03/2018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FE2B-1D99-40FD-94FD-C70C3B1B7F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65503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0DBCB-A30B-41E0-877D-4AF3A9E30E07}" type="datetimeFigureOut">
              <a:rPr lang="en-NZ" smtClean="0"/>
              <a:t>27/03/2018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1FE2B-1D99-40FD-94FD-C70C3B1B7F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616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8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28158" y="6315946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spc="-25" baseline="0">
                <a:solidFill>
                  <a:schemeClr val="tx2"/>
                </a:solidFill>
              </a:defRPr>
            </a:lvl1pPr>
          </a:lstStyle>
          <a:p>
            <a:r>
              <a:rPr lang="en-NZ" smtClean="0"/>
              <a:t>making your world possible </a:t>
            </a:r>
            <a:endParaRPr lang="en-NZ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35" y="6315075"/>
            <a:ext cx="293368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159B67A-EB00-43C4-A68B-FCA2150D581F}" type="slidenum">
              <a:rPr lang="en-NZ" smtClean="0"/>
              <a:pPr/>
              <a:t>‹#›</a:t>
            </a:fld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493" y="444634"/>
            <a:ext cx="1496571" cy="1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9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50" kern="1200" spc="15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250"/>
        </a:lnSpc>
        <a:spcBef>
          <a:spcPts val="1000"/>
        </a:spcBef>
        <a:buFont typeface="Arial" panose="020B0604020202020204" pitchFamily="34" charset="0"/>
        <a:buNone/>
        <a:defRPr sz="15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1800"/>
        </a:lnSpc>
        <a:spcBef>
          <a:spcPts val="500"/>
        </a:spcBef>
        <a:buFont typeface="Arial" panose="020B0604020202020204" pitchFamily="34" charset="0"/>
        <a:buNone/>
        <a:defRPr sz="1500" b="1" kern="1200" cap="all" spc="5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ts val="1300"/>
        </a:lnSpc>
        <a:spcBef>
          <a:spcPts val="1800"/>
        </a:spcBef>
        <a:buFont typeface="Arial" panose="020B0604020202020204" pitchFamily="34" charset="0"/>
        <a:buNone/>
        <a:defRPr sz="1300" b="1" kern="1200" cap="all" spc="25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ts val="2150"/>
        </a:lnSpc>
        <a:spcBef>
          <a:spcPts val="500"/>
        </a:spcBef>
        <a:buFont typeface="Arial" panose="020B0604020202020204" pitchFamily="34" charset="0"/>
        <a:buNone/>
        <a:defRPr sz="1300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ts val="2150"/>
        </a:lnSpc>
        <a:spcBef>
          <a:spcPts val="500"/>
        </a:spcBef>
        <a:buFont typeface="Arial" panose="020B0604020202020204" pitchFamily="34" charset="0"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32557" indent="-132557" algn="l" defTabSz="914400" rtl="0" eaLnBrk="1" latinLnBrk="0" hangingPunct="1">
        <a:lnSpc>
          <a:spcPts val="2000"/>
        </a:lnSpc>
        <a:spcBef>
          <a:spcPts val="1000"/>
        </a:spcBef>
        <a:buClr>
          <a:schemeClr val="tx2"/>
        </a:buClr>
        <a:buFont typeface="Calibri" panose="020F0502020204030204" pitchFamily="34" charset="0"/>
        <a:buChar char="»"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379" y="1683411"/>
            <a:ext cx="8678779" cy="1082842"/>
          </a:xfrm>
        </p:spPr>
        <p:txBody>
          <a:bodyPr>
            <a:normAutofit/>
          </a:bodyPr>
          <a:lstStyle/>
          <a:p>
            <a:r>
              <a:rPr lang="en-US" sz="2400" b="1"/>
              <a:t>Looking to the future</a:t>
            </a:r>
            <a:endParaRPr lang="en-NZ" sz="2400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998" y="2866098"/>
            <a:ext cx="8678779" cy="801520"/>
          </a:xfrm>
        </p:spPr>
        <p:txBody>
          <a:bodyPr/>
          <a:lstStyle/>
          <a:p>
            <a:r>
              <a:rPr lang="en-US" dirty="0" smtClean="0"/>
              <a:t>Digital Towers</a:t>
            </a:r>
            <a:endParaRPr lang="en-NZ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/>
              <a:t>making your world possible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Tim Boyle</a:t>
            </a:r>
            <a:endParaRPr lang="en-NZ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NZ" dirty="0" smtClean="0"/>
              <a:t>General Manager Air Traffic Services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1737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505" y="2763251"/>
            <a:ext cx="4845679" cy="4094749"/>
          </a:xfrm>
        </p:spPr>
        <p:txBody>
          <a:bodyPr>
            <a:normAutofit/>
          </a:bodyPr>
          <a:lstStyle/>
          <a:p>
            <a:r>
              <a:rPr lang="en-NZ" dirty="0" smtClean="0"/>
              <a:t>Built in the 1960s</a:t>
            </a:r>
          </a:p>
          <a:p>
            <a:r>
              <a:rPr lang="en-NZ" dirty="0" smtClean="0"/>
              <a:t>Coming to end of life</a:t>
            </a:r>
          </a:p>
          <a:p>
            <a:r>
              <a:rPr lang="en-NZ" dirty="0" smtClean="0"/>
              <a:t>Replacement cost around $7m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1" y="6452997"/>
            <a:ext cx="1217679" cy="105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493" y="444634"/>
            <a:ext cx="1496571" cy="17830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85272" y="527636"/>
            <a:ext cx="4086727" cy="1597442"/>
          </a:xfrm>
        </p:spPr>
        <p:txBody>
          <a:bodyPr>
            <a:normAutofit/>
          </a:bodyPr>
          <a:lstStyle/>
          <a:p>
            <a:r>
              <a:rPr lang="en-NZ" sz="2800" dirty="0" smtClean="0"/>
              <a:t>ATC TOWER OF TODAY</a:t>
            </a:r>
            <a:endParaRPr lang="en-NZ" sz="2800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5" b="115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353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505" y="2763251"/>
            <a:ext cx="4845679" cy="4094749"/>
          </a:xfrm>
        </p:spPr>
        <p:txBody>
          <a:bodyPr>
            <a:normAutofit/>
          </a:bodyPr>
          <a:lstStyle/>
          <a:p>
            <a:r>
              <a:rPr lang="en-NZ" dirty="0" smtClean="0"/>
              <a:t>Replacement of traditional bricks and mortar with flexible, digital services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1" y="6452997"/>
            <a:ext cx="1217679" cy="105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493" y="444634"/>
            <a:ext cx="1496571" cy="178309"/>
          </a:xfrm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r="20787"/>
          <a:stretch>
            <a:fillRect/>
          </a:stretch>
        </p:blipFill>
        <p:spPr/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85272" y="527636"/>
            <a:ext cx="4086727" cy="1597442"/>
          </a:xfrm>
        </p:spPr>
        <p:txBody>
          <a:bodyPr>
            <a:normAutofit/>
          </a:bodyPr>
          <a:lstStyle/>
          <a:p>
            <a:r>
              <a:rPr lang="en-NZ" sz="2800" dirty="0" smtClean="0"/>
              <a:t>ATC TOWER OF THE FUTURE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426782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making your world possible </a:t>
            </a:r>
            <a:endParaRPr lang="en-NZ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"/>
            <a:ext cx="12192000" cy="68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3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for Operators</a:t>
            </a:r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0"/>
            <a:r>
              <a:rPr lang="en-NZ" dirty="0">
                <a:solidFill>
                  <a:srgbClr val="00B5E2"/>
                </a:solidFill>
                <a:latin typeface="Calibri" panose="020F0502020204030204"/>
              </a:rPr>
              <a:t>making your world possible 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7" r="18867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0644" y="1060368"/>
            <a:ext cx="7644606" cy="5797632"/>
          </a:xfrm>
        </p:spPr>
        <p:txBody>
          <a:bodyPr>
            <a:normAutofit/>
          </a:bodyPr>
          <a:lstStyle/>
          <a:p>
            <a:pPr marL="571500" indent="-571500">
              <a:spcAft>
                <a:spcPts val="1200"/>
              </a:spcAft>
              <a:buClr>
                <a:srgbClr val="00ABDF"/>
              </a:buClr>
              <a:buFont typeface="Arial" panose="020B0604020202020204" pitchFamily="34" charset="0"/>
              <a:buChar char="●"/>
            </a:pPr>
            <a:r>
              <a:rPr lang="en-N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 detection of objects that may pose a threat to flight safety, for example drones and large birds</a:t>
            </a:r>
          </a:p>
          <a:p>
            <a:pPr marL="571500" indent="-571500">
              <a:spcAft>
                <a:spcPts val="1200"/>
              </a:spcAft>
              <a:buClr>
                <a:srgbClr val="00ABDF"/>
              </a:buClr>
              <a:buFont typeface="Arial" panose="020B0604020202020204" pitchFamily="34" charset="0"/>
              <a:buChar char="●"/>
            </a:pPr>
            <a:r>
              <a:rPr lang="en-N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Airport overlays provide controllers with a clear view of out of bounds areas</a:t>
            </a:r>
          </a:p>
          <a:p>
            <a:pPr marL="571500" indent="-571500">
              <a:spcAft>
                <a:spcPts val="1200"/>
              </a:spcAft>
              <a:buClr>
                <a:srgbClr val="00ABDF"/>
              </a:buClr>
              <a:buFont typeface="Arial" panose="020B0604020202020204" pitchFamily="34" charset="0"/>
              <a:buChar char="●"/>
            </a:pPr>
            <a:r>
              <a:rPr lang="en-N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Runway incursions can be automatically detected through enhanced </a:t>
            </a:r>
            <a:r>
              <a:rPr lang="en-NZ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</a:p>
          <a:p>
            <a:pPr marL="571500" indent="-571500">
              <a:spcAft>
                <a:spcPts val="1200"/>
              </a:spcAft>
              <a:buClr>
                <a:srgbClr val="00ABDF"/>
              </a:buClr>
              <a:buFont typeface="Arial" panose="020B0604020202020204" pitchFamily="34" charset="0"/>
              <a:buChar char="●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visibility through Infrared cameras will allow increased throughput in low visibility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spcAft>
                <a:spcPts val="1200"/>
              </a:spcAft>
              <a:buClr>
                <a:srgbClr val="00ABDF"/>
              </a:buClr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automated decision making of airport movements </a:t>
            </a:r>
            <a:r>
              <a:rPr lang="en-NZ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Contingency </a:t>
            </a:r>
            <a:r>
              <a:rPr lang="en-N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always on</a:t>
            </a:r>
          </a:p>
          <a:p>
            <a:pPr marL="571500" indent="-571500">
              <a:spcAft>
                <a:spcPts val="1200"/>
              </a:spcAft>
              <a:buClr>
                <a:srgbClr val="00ABDF"/>
              </a:buClr>
              <a:buFont typeface="Arial" panose="020B0604020202020204" pitchFamily="34" charset="0"/>
              <a:buChar char="●"/>
            </a:pPr>
            <a:r>
              <a:rPr lang="en-N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for 100% capacity in movements during contingency operations</a:t>
            </a:r>
          </a:p>
          <a:p>
            <a:pPr marL="571500" indent="-571500">
              <a:spcAft>
                <a:spcPts val="1200"/>
              </a:spcAft>
              <a:buClr>
                <a:srgbClr val="00ABDF"/>
              </a:buClr>
              <a:buFont typeface="Arial" panose="020B0604020202020204" pitchFamily="34" charset="0"/>
              <a:buChar char="●"/>
            </a:pPr>
            <a:r>
              <a:rPr lang="en-N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Fewer disruptions to flights in a contingency </a:t>
            </a:r>
            <a:r>
              <a:rPr lang="en-NZ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</a:p>
          <a:p>
            <a:pPr marL="571500" indent="-571500">
              <a:spcAft>
                <a:spcPts val="1200"/>
              </a:spcAft>
              <a:buClr>
                <a:srgbClr val="00ABDF"/>
              </a:buClr>
              <a:buFont typeface="Arial" panose="020B0604020202020204" pitchFamily="34" charset="0"/>
              <a:buChar char="●"/>
            </a:pPr>
            <a:r>
              <a:rPr lang="en-NZ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Cheaper/more flexible services</a:t>
            </a:r>
            <a:endParaRPr lang="en-NZ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spcAft>
                <a:spcPts val="1200"/>
              </a:spcAft>
              <a:buClr>
                <a:srgbClr val="00ABDF"/>
              </a:buClr>
              <a:buFont typeface="Arial" panose="020B0604020202020204" pitchFamily="34" charset="0"/>
              <a:buChar char="●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spcAft>
                <a:spcPts val="1200"/>
              </a:spcAft>
              <a:buClr>
                <a:srgbClr val="00ABDF"/>
              </a:buClr>
              <a:buFont typeface="Arial" panose="020B0604020202020204" pitchFamily="34" charset="0"/>
              <a:buChar char="●"/>
            </a:pPr>
            <a:endParaRPr lang="en-NZ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400" dirty="0"/>
          </a:p>
        </p:txBody>
      </p:sp>
    </p:spTree>
    <p:extLst>
      <p:ext uri="{BB962C8B-B14F-4D97-AF65-F5344CB8AC3E}">
        <p14:creationId xmlns:p14="http://schemas.microsoft.com/office/powerpoint/2010/main" val="351840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3-06-29__1048__FRQ__Person-below-Heli-Tr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8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50" dirty="0">
                <a:solidFill>
                  <a:srgbClr val="00B0F0"/>
                </a:solidFill>
              </a:rPr>
              <a:t>Challenges for Controllers </a:t>
            </a:r>
            <a:endParaRPr lang="en-NZ" sz="2650" dirty="0">
              <a:solidFill>
                <a:srgbClr val="00B0F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0"/>
            <a:r>
              <a:rPr lang="en-NZ" dirty="0">
                <a:solidFill>
                  <a:srgbClr val="00B5E2"/>
                </a:solidFill>
                <a:latin typeface="Calibri" panose="020F0502020204030204"/>
              </a:rPr>
              <a:t>making your world possible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0644" y="1471848"/>
            <a:ext cx="7644606" cy="5797632"/>
          </a:xfrm>
        </p:spPr>
        <p:txBody>
          <a:bodyPr>
            <a:normAutofit/>
          </a:bodyPr>
          <a:lstStyle/>
          <a:p>
            <a:pPr marL="571500" indent="-571500">
              <a:spcAft>
                <a:spcPts val="1200"/>
              </a:spcAft>
              <a:buClr>
                <a:srgbClr val="00ABDF"/>
              </a:buClr>
              <a:buFont typeface="Arial" panose="020B0604020202020204" pitchFamily="34" charset="0"/>
              <a:buChar char="●"/>
            </a:pPr>
            <a:r>
              <a:rPr lang="en-N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Automation does lead to complacency – we know this from other systems</a:t>
            </a:r>
            <a:endParaRPr lang="en-NZ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spcAft>
                <a:spcPts val="1200"/>
              </a:spcAft>
              <a:buClr>
                <a:srgbClr val="00ABDF"/>
              </a:buClr>
              <a:buFont typeface="Arial" panose="020B0604020202020204" pitchFamily="34" charset="0"/>
              <a:buChar char="●"/>
            </a:pPr>
            <a:r>
              <a:rPr lang="en-N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overlaid information now becomes the “new normal” and basic skills are lost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spcAft>
                <a:spcPts val="1200"/>
              </a:spcAft>
              <a:buClr>
                <a:srgbClr val="00ABDF"/>
              </a:buClr>
              <a:buFont typeface="Arial" panose="020B0604020202020204" pitchFamily="34" charset="0"/>
              <a:buChar char="●"/>
            </a:pPr>
            <a:r>
              <a:rPr lang="en-N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challenge is to keep the skill set the same as today – and use it as though you used it everyday</a:t>
            </a:r>
            <a:endParaRPr lang="en-NZ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spcAft>
                <a:spcPts val="1200"/>
              </a:spcAft>
              <a:buClr>
                <a:srgbClr val="00ABDF"/>
              </a:buClr>
              <a:buFont typeface="Arial" panose="020B0604020202020204" pitchFamily="34" charset="0"/>
              <a:buChar char="●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bottom line is the technology is easy – the People part and change management are the tricky bits!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spcAft>
                <a:spcPts val="1200"/>
              </a:spcAft>
              <a:buClr>
                <a:srgbClr val="00ABDF"/>
              </a:buClr>
              <a:buFont typeface="Arial" panose="020B0604020202020204" pitchFamily="34" charset="0"/>
              <a:buChar char="●"/>
            </a:pPr>
            <a:endParaRPr lang="en-NZ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8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7" r="188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855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67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irways">
      <a:dk1>
        <a:sysClr val="windowText" lastClr="000000"/>
      </a:dk1>
      <a:lt1>
        <a:sysClr val="window" lastClr="FFFFFF"/>
      </a:lt1>
      <a:dk2>
        <a:srgbClr val="00B5E2"/>
      </a:dk2>
      <a:lt2>
        <a:srgbClr val="E7E6E6"/>
      </a:lt2>
      <a:accent1>
        <a:srgbClr val="00B5E2"/>
      </a:accent1>
      <a:accent2>
        <a:srgbClr val="97FB00"/>
      </a:accent2>
      <a:accent3>
        <a:srgbClr val="FFCD00"/>
      </a:accent3>
      <a:accent4>
        <a:srgbClr val="FF6914"/>
      </a:accent4>
      <a:accent5>
        <a:srgbClr val="86C6E8"/>
      </a:accent5>
      <a:accent6>
        <a:srgbClr val="00B5E2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ways PPT" id="{D12B5A65-884C-464F-9974-4B27504FA61E}" vid="{C813ED9F-936A-4CED-A9D6-05864385690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Document" ma:contentTypeID="0x010100AAAAAAAAAAAAAAAAAAAAAAAAAAAAAA02005AEADFA1FC3DB742ADA97C6579B2FAA9" ma:contentTypeVersion="2" ma:contentTypeDescription="Standard Electronic Document" ma:contentTypeScope="" ma:versionID="461a3bef61da5299457736bb4adddc3b">
  <xsd:schema xmlns:xsd="http://www.w3.org/2001/XMLSchema" xmlns:xs="http://www.w3.org/2001/XMLSchema" xmlns:p="http://schemas.microsoft.com/office/2006/metadata/properties" xmlns:ns2="1140a530-7a9b-44bb-bc65-d6d4081552a3" xmlns:ns3="e21cbe00-2104-4159-b9b9-bd54555d1bf2" xmlns:ns4="293d703e-3e5b-4eac-84e4-d8c28e1dd47d" xmlns:ns5="$ListId:Manager;" targetNamespace="http://schemas.microsoft.com/office/2006/metadata/properties" ma:root="true" ma:fieldsID="7ac1afff97a9a6fd57056a97a60d596c" ns2:_="" ns3:_="" ns4:_="" ns5:_="">
    <xsd:import namespace="1140a530-7a9b-44bb-bc65-d6d4081552a3"/>
    <xsd:import namespace="e21cbe00-2104-4159-b9b9-bd54555d1bf2"/>
    <xsd:import namespace="293d703e-3e5b-4eac-84e4-d8c28e1dd47d"/>
    <xsd:import namespace="$ListId:Manager;"/>
    <xsd:element name="properties">
      <xsd:complexType>
        <xsd:sequence>
          <xsd:element name="documentManagement">
            <xsd:complexType>
              <xsd:all>
                <xsd:element ref="ns2:Know-How_Type"/>
                <xsd:element ref="ns3:Target_Audience"/>
                <xsd:element ref="ns3:PRA_Type" minOccurs="0"/>
                <xsd:element ref="ns3:Aggregation_Status" minOccurs="0"/>
                <xsd:element ref="ns3:Narrative" minOccurs="0"/>
                <xsd:element ref="ns3:Related_People" minOccurs="0"/>
                <xsd:element ref="ns3:RecordID" minOccurs="0"/>
                <xsd:element ref="ns3:Record_Type"/>
                <xsd:element ref="ns3:Read_Only_Status" minOccurs="0"/>
                <xsd:element ref="ns3:Authoritative_Version" minOccurs="0"/>
                <xsd:element ref="ns3:Original_Document" minOccurs="0"/>
                <xsd:element ref="ns3:PRA_Text_1" minOccurs="0"/>
                <xsd:element ref="ns3:PRA_Text_2" minOccurs="0"/>
                <xsd:element ref="ns3:PRA_Text_3" minOccurs="0"/>
                <xsd:element ref="ns3:PRA_Text_4" minOccurs="0"/>
                <xsd:element ref="ns3:PRA_Text_5" minOccurs="0"/>
                <xsd:element ref="ns3:PRA_Date_1" minOccurs="0"/>
                <xsd:element ref="ns3:PRA_Date_2" minOccurs="0"/>
                <xsd:element ref="ns3:PRA_Date_3" minOccurs="0"/>
                <xsd:element ref="ns3:PRA_Date_Trigger" minOccurs="0"/>
                <xsd:element ref="ns3:PRA_Date_Disposal" minOccurs="0"/>
                <xsd:element ref="ns4:_dlc_DocId" minOccurs="0"/>
                <xsd:element ref="ns4:_dlc_DocIdUrl" minOccurs="0"/>
                <xsd:element ref="ns4:_dlc_DocIdPersistId" minOccurs="0"/>
                <xsd:element ref="ns3:FunctionGroup" minOccurs="0"/>
                <xsd:element ref="ns3:Function" minOccurs="0"/>
                <xsd:element ref="ns3:Activity" minOccurs="0"/>
                <xsd:element ref="ns3:Project" minOccurs="0"/>
                <xsd:element ref="ns3:Case" minOccurs="0"/>
                <xsd:element ref="ns3:Key_x0020_Words" minOccurs="0"/>
                <xsd:element ref="ns3:CategoryName" minOccurs="0"/>
                <xsd:element ref="ns3:CategoryValue" minOccurs="0"/>
                <xsd:element ref="ns3:Volume" minOccurs="0"/>
                <xsd:element ref="ns4:TaxCatchAll" minOccurs="0"/>
                <xsd:element ref="ns5:Subactivity" minOccurs="0"/>
                <xsd:element ref="ns4:Document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40a530-7a9b-44bb-bc65-d6d4081552a3" elementFormDefault="qualified">
    <xsd:import namespace="http://schemas.microsoft.com/office/2006/documentManagement/types"/>
    <xsd:import namespace="http://schemas.microsoft.com/office/infopath/2007/PartnerControls"/>
    <xsd:element name="Know-How_Type" ma:index="8" ma:displayName="Know-How Type" ma:default="NA" ma:format="Dropdown" ma:hidden="true" ma:internalName="KnowHowType" ma:readOnly="false">
      <xsd:simpleType>
        <xsd:union memberTypes="dms:Text">
          <xsd:simpleType>
            <xsd:restriction base="dms:Choice">
              <xsd:enumeration value="NA"/>
              <xsd:enumeration value="FAQ"/>
              <xsd:enumeration value="Tall Poppy"/>
              <xsd:enumeration value="Topic"/>
              <xsd:enumeration value="Who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1cbe00-2104-4159-b9b9-bd54555d1bf2" elementFormDefault="qualified">
    <xsd:import namespace="http://schemas.microsoft.com/office/2006/documentManagement/types"/>
    <xsd:import namespace="http://schemas.microsoft.com/office/infopath/2007/PartnerControls"/>
    <xsd:element name="Target_Audience" ma:index="9" ma:displayName="Target Audience" ma:default="Internal" ma:format="RadioButtons" ma:hidden="true" ma:internalName="TargetAudience" ma:readOnly="false">
      <xsd:simpleType>
        <xsd:union memberTypes="dms:Text">
          <xsd:simpleType>
            <xsd:restriction base="dms:Choice">
              <xsd:enumeration value="Internal"/>
              <xsd:enumeration value="External"/>
            </xsd:restriction>
          </xsd:simpleType>
        </xsd:union>
      </xsd:simpleType>
    </xsd:element>
    <xsd:element name="PRA_Type" ma:index="10" nillable="true" ma:displayName="PRA Type" ma:default="Doc" ma:hidden="true" ma:internalName="PRAType">
      <xsd:simpleType>
        <xsd:restriction base="dms:Text"/>
      </xsd:simpleType>
    </xsd:element>
    <xsd:element name="Aggregation_Status" ma:index="11" nillable="true" ma:displayName="Aggregation Status" ma:default="Normal" ma:hidden="true" ma:internalName="AggregationStatus">
      <xsd:simpleType>
        <xsd:restriction base="dms:Choice">
          <xsd:enumeration value="Delete Soon"/>
          <xsd:enumeration value="Transfer Soon"/>
          <xsd:enumeration value="Appraise Soon"/>
          <xsd:enumeration value="Delete"/>
          <xsd:enumeration value="Transfer"/>
          <xsd:enumeration value="Appraise"/>
          <xsd:enumeration value="Hold"/>
          <xsd:enumeration value="Normal"/>
        </xsd:restriction>
      </xsd:simpleType>
    </xsd:element>
    <xsd:element name="Narrative" ma:index="12" nillable="true" ma:displayName="Narrative" ma:internalName="Narrative">
      <xsd:simpleType>
        <xsd:restriction base="dms:Note">
          <xsd:maxLength value="255"/>
        </xsd:restriction>
      </xsd:simpleType>
    </xsd:element>
    <xsd:element name="Related_People" ma:index="13" nillable="true" ma:displayName="Related People" ma:list="UserInfo" ma:internalName="RelatedPeopl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cordID" ma:index="14" nillable="true" ma:displayName="RecordID" ma:hidden="true" ma:internalName="RecordID">
      <xsd:simpleType>
        <xsd:restriction base="dms:Text"/>
      </xsd:simpleType>
    </xsd:element>
    <xsd:element name="Record_Type" ma:index="15" ma:displayName="Business Value" ma:default="Normal" ma:hidden="true" ma:internalName="RecordType">
      <xsd:simpleType>
        <xsd:union memberTypes="dms:Text">
          <xsd:simpleType>
            <xsd:restriction base="dms:Choice">
              <xsd:enumeration value="Housekeeping"/>
              <xsd:enumeration value="Long Term Value"/>
              <xsd:enumeration value="Superseded"/>
              <xsd:enumeration value="Normal"/>
              <xsd:enumeration value="Cancelled"/>
              <xsd:enumeration value="Deleted"/>
            </xsd:restriction>
          </xsd:simpleType>
        </xsd:union>
      </xsd:simpleType>
    </xsd:element>
    <xsd:element name="Read_Only_Status" ma:index="16" nillable="true" ma:displayName="Read Only Status" ma:default="Open" ma:hidden="true" ma:internalName="ReadOnlyStatus">
      <xsd:simpleType>
        <xsd:restriction base="dms:Choice">
          <xsd:enumeration value="Open"/>
          <xsd:enumeration value="Document"/>
          <xsd:enumeration value="Document and Metadata"/>
        </xsd:restriction>
      </xsd:simpleType>
    </xsd:element>
    <xsd:element name="Authoritative_Version" ma:index="17" nillable="true" ma:displayName="Authoritative Version" ma:default="0" ma:hidden="true" ma:internalName="AuthoritativeVersion">
      <xsd:simpleType>
        <xsd:restriction base="dms:Boolean"/>
      </xsd:simpleType>
    </xsd:element>
    <xsd:element name="Original_Document" ma:index="18" nillable="true" ma:displayName="Original Document" ma:hidden="true" ma:internalName="OriginalDocument">
      <xsd:simpleType>
        <xsd:restriction base="dms:Text"/>
      </xsd:simpleType>
    </xsd:element>
    <xsd:element name="PRA_Text_1" ma:index="19" nillable="true" ma:displayName="PRA Text 1" ma:hidden="true" ma:internalName="PraText1">
      <xsd:simpleType>
        <xsd:restriction base="dms:Text"/>
      </xsd:simpleType>
    </xsd:element>
    <xsd:element name="PRA_Text_2" ma:index="20" nillable="true" ma:displayName="PRA Text 2" ma:hidden="true" ma:internalName="PraText2">
      <xsd:simpleType>
        <xsd:restriction base="dms:Text"/>
      </xsd:simpleType>
    </xsd:element>
    <xsd:element name="PRA_Text_3" ma:index="21" nillable="true" ma:displayName="PRA Text 3" ma:hidden="true" ma:internalName="PraText3">
      <xsd:simpleType>
        <xsd:restriction base="dms:Text"/>
      </xsd:simpleType>
    </xsd:element>
    <xsd:element name="PRA_Text_4" ma:index="22" nillable="true" ma:displayName="PRA Text 4" ma:hidden="true" ma:internalName="PraText4">
      <xsd:simpleType>
        <xsd:restriction base="dms:Text"/>
      </xsd:simpleType>
    </xsd:element>
    <xsd:element name="PRA_Text_5" ma:index="23" nillable="true" ma:displayName="PRA Text 5" ma:hidden="true" ma:internalName="PraText5">
      <xsd:simpleType>
        <xsd:restriction base="dms:Text"/>
      </xsd:simpleType>
    </xsd:element>
    <xsd:element name="PRA_Date_1" ma:index="24" nillable="true" ma:displayName="PRA Date 1" ma:format="DateTime" ma:hidden="true" ma:internalName="PraDate1">
      <xsd:simpleType>
        <xsd:restriction base="dms:DateTime"/>
      </xsd:simpleType>
    </xsd:element>
    <xsd:element name="PRA_Date_2" ma:index="25" nillable="true" ma:displayName="PRA Date 2" ma:format="DateTime" ma:hidden="true" ma:internalName="PraDate2">
      <xsd:simpleType>
        <xsd:restriction base="dms:DateTime"/>
      </xsd:simpleType>
    </xsd:element>
    <xsd:element name="PRA_Date_3" ma:index="26" nillable="true" ma:displayName="PRA Date 3" ma:format="DateTime" ma:hidden="true" ma:internalName="PraDate3">
      <xsd:simpleType>
        <xsd:restriction base="dms:DateTime"/>
      </xsd:simpleType>
    </xsd:element>
    <xsd:element name="PRA_Date_Trigger" ma:index="27" nillable="true" ma:displayName="PRA Date Trigger" ma:format="DateTime" ma:hidden="true" ma:internalName="PraDateTrigger">
      <xsd:simpleType>
        <xsd:restriction base="dms:DateTime"/>
      </xsd:simpleType>
    </xsd:element>
    <xsd:element name="PRA_Date_Disposal" ma:index="28" nillable="true" ma:displayName="PRA Date Disposal" ma:format="DateTime" ma:hidden="true" ma:internalName="PraDateDisposal">
      <xsd:simpleType>
        <xsd:restriction base="dms:DateTime"/>
      </xsd:simpleType>
    </xsd:element>
    <xsd:element name="FunctionGroup" ma:index="32" nillable="true" ma:displayName="Function Group" ma:default="NA" ma:format="RadioButtons" ma:hidden="true" ma:internalName="FunctionGroup" ma:readOnly="false">
      <xsd:simpleType>
        <xsd:union memberTypes="dms:Text">
          <xsd:simpleType>
            <xsd:restriction base="dms:Choice">
              <xsd:enumeration value="NA"/>
            </xsd:restriction>
          </xsd:simpleType>
        </xsd:union>
      </xsd:simpleType>
    </xsd:element>
    <xsd:element name="Function" ma:index="33" nillable="true" ma:displayName="Function" ma:default="Projects" ma:format="RadioButtons" ma:internalName="Function">
      <xsd:simpleType>
        <xsd:union memberTypes="dms:Text">
          <xsd:simpleType>
            <xsd:restriction base="dms:Choice">
              <xsd:enumeration value="Projects"/>
            </xsd:restriction>
          </xsd:simpleType>
        </xsd:union>
      </xsd:simpleType>
    </xsd:element>
    <xsd:element name="Activity" ma:index="34" nillable="true" ma:displayName="Activity" ma:default="Project Management" ma:format="RadioButtons" ma:internalName="Activity">
      <xsd:simpleType>
        <xsd:union memberTypes="dms:Text">
          <xsd:simpleType>
            <xsd:restriction base="dms:Choice">
              <xsd:enumeration value="Project Management"/>
            </xsd:restriction>
          </xsd:simpleType>
        </xsd:union>
      </xsd:simpleType>
    </xsd:element>
    <xsd:element name="Project" ma:index="35" nillable="true" ma:displayName="Project" ma:default="NA" ma:format="RadioButtons" ma:hidden="true" ma:internalName="Project" ma:readOnly="false">
      <xsd:simpleType>
        <xsd:union memberTypes="dms:Text">
          <xsd:simpleType>
            <xsd:restriction base="dms:Choice">
              <xsd:enumeration value="NA"/>
            </xsd:restriction>
          </xsd:simpleType>
        </xsd:union>
      </xsd:simpleType>
    </xsd:element>
    <xsd:element name="Case" ma:index="36" nillable="true" ma:displayName="Case" ma:default="NA" ma:format="RadioButtons" ma:hidden="true" ma:internalName="Case" ma:readOnly="false">
      <xsd:simpleType>
        <xsd:union memberTypes="dms:Text">
          <xsd:simpleType>
            <xsd:restriction base="dms:Choice">
              <xsd:enumeration value="NA"/>
            </xsd:restriction>
          </xsd:simpleType>
        </xsd:union>
      </xsd:simpleType>
    </xsd:element>
    <xsd:element name="Key_x0020_Words" ma:index="37" nillable="true" ma:displayName="Key Words" ma:hidden="true" ma:internalName="Key_x0020_Words" ma:readOnly="fals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Not yet defined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CategoryName" ma:index="38" nillable="true" ma:displayName="Category Name" ma:default="NA" ma:format="RadioButtons" ma:hidden="true" ma:internalName="CategoryName" ma:readOnly="false">
      <xsd:simpleType>
        <xsd:union memberTypes="dms:Text">
          <xsd:simpleType>
            <xsd:restriction base="dms:Choice">
              <xsd:enumeration value="NA"/>
            </xsd:restriction>
          </xsd:simpleType>
        </xsd:union>
      </xsd:simpleType>
    </xsd:element>
    <xsd:element name="CategoryValue" ma:index="39" nillable="true" ma:displayName="Category Value" ma:default="NA" ma:format="RadioButtons" ma:hidden="true" ma:internalName="CategoryValue" ma:readOnly="false">
      <xsd:simpleType>
        <xsd:union memberTypes="dms:Text">
          <xsd:simpleType>
            <xsd:restriction base="dms:Choice">
              <xsd:enumeration value="NA"/>
            </xsd:restriction>
          </xsd:simpleType>
        </xsd:union>
      </xsd:simpleType>
    </xsd:element>
    <xsd:element name="Volume" ma:index="40" nillable="true" ma:displayName="Volume" ma:default="NA" ma:format="RadioButtons" ma:hidden="true" ma:internalName="Volume" ma:readOnly="false">
      <xsd:simpleType>
        <xsd:union memberTypes="dms:Text">
          <xsd:simpleType>
            <xsd:restriction base="dms:Choice">
              <xsd:enumeration value="NA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3d703e-3e5b-4eac-84e4-d8c28e1dd47d" elementFormDefault="qualified">
    <xsd:import namespace="http://schemas.microsoft.com/office/2006/documentManagement/types"/>
    <xsd:import namespace="http://schemas.microsoft.com/office/infopath/2007/PartnerControls"/>
    <xsd:element name="_dlc_DocId" ma:index="2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3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1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41" nillable="true" ma:displayName="Taxonomy Catch All Column" ma:description="" ma:hidden="true" ma:list="{639c716c-ba88-4a20-b78b-314cbb54c554}" ma:internalName="TaxCatchAll" ma:showField="CatchAllData" ma:web="293d703e-3e5b-4eac-84e4-d8c28e1dd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ocumentType" ma:index="43" nillable="true" ma:displayName="Document Type" ma:default="UNCLASSIFIED" ma:format="Dropdown" ma:internalName="DocumentType">
      <xsd:simpleType>
        <xsd:restriction base="dms:Choice">
          <xsd:enumeration value="UNCLASSIFIED"/>
          <xsd:enumeration value="APPLICATION, certificate, consent related"/>
          <xsd:enumeration value="CONTRACT, Variation, Agreement"/>
          <xsd:enumeration value="CORRESPONDENCE"/>
          <xsd:enumeration value="DRAWING, Plan, Map"/>
          <xsd:enumeration value="EMPLOYMENT related"/>
          <xsd:enumeration value="FINANCIAL related"/>
          <xsd:enumeration value="KNOWLEDGE article"/>
          <xsd:enumeration value="MEETING related"/>
          <xsd:enumeration value="MEMO, Filenote, Email"/>
          <xsd:enumeration value="MODEL, Calculation, Working"/>
          <xsd:enumeration value="PHOTO, Image or Multi-media"/>
          <xsd:enumeration value="PRESENTATION"/>
          <xsd:enumeration value="PUBLICATION material"/>
          <xsd:enumeration value="PURCHASING related"/>
          <xsd:enumeration value="REPORT, or planning related"/>
          <xsd:enumeration value="RULES, Policy, Bylaw, procedure"/>
          <xsd:enumeration value="SERVICE REQUEST related"/>
          <xsd:enumeration value="SPECIFICATION or standard"/>
          <xsd:enumeration value="SUPPLIER PRODUCT Info"/>
          <xsd:enumeration value="TEMPLATE, Checklist or Form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$ListId:Manager;" elementFormDefault="qualified">
    <xsd:import namespace="http://schemas.microsoft.com/office/2006/documentManagement/types"/>
    <xsd:import namespace="http://schemas.microsoft.com/office/infopath/2007/PartnerControls"/>
    <xsd:element name="Subactivity" ma:index="42" nillable="true" ma:displayName="Subactivity" ma:format="Dropdown" ma:internalName="Subactivity">
      <xsd:simpleType>
        <xsd:restriction base="dms:Choice">
          <xsd:enumeration value="Knowledge Base"/>
          <xsd:enumeration value="Communication"/>
          <xsd:enumeration value="Investment Case"/>
          <xsd:enumeration value="Requirements"/>
          <xsd:enumeration value="Charter"/>
          <xsd:enumeration value="Contracts"/>
          <xsd:enumeration value="Financial"/>
          <xsd:enumeration value="Plans"/>
          <xsd:enumeration value="Execution"/>
          <xsd:enumeration value="Change Requests"/>
          <xsd:enumeration value="Reports"/>
          <xsd:enumeration value="Deliverables"/>
          <xsd:enumeration value="Project Team"/>
          <xsd:enumeration value="Steering Committee"/>
          <xsd:enumeration value="Closing"/>
          <xsd:enumeration value="Risk Management"/>
          <xsd:enumeration value="Engineering"/>
          <xsd:enumeration value="Commissioning"/>
          <xsd:enumeration value="Logos and Templat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gregation_Status xmlns="e21cbe00-2104-4159-b9b9-bd54555d1bf2">Normal</Aggregation_Status>
    <PRA_Date_2 xmlns="e21cbe00-2104-4159-b9b9-bd54555d1bf2" xsi:nil="true"/>
    <PRA_Date_Trigger xmlns="e21cbe00-2104-4159-b9b9-bd54555d1bf2" xsi:nil="true"/>
    <TaxCatchAll xmlns="293d703e-3e5b-4eac-84e4-d8c28e1dd47d"/>
    <PRA_Type xmlns="e21cbe00-2104-4159-b9b9-bd54555d1bf2">Doc</PRA_Type>
    <Related_People xmlns="e21cbe00-2104-4159-b9b9-bd54555d1bf2">
      <UserInfo>
        <DisplayName/>
        <AccountId xsi:nil="true"/>
        <AccountType/>
      </UserInfo>
    </Related_People>
    <Read_Only_Status xmlns="e21cbe00-2104-4159-b9b9-bd54555d1bf2">Open</Read_Only_Status>
    <Target_Audience xmlns="e21cbe00-2104-4159-b9b9-bd54555d1bf2">Internal</Target_Audience>
    <Function xmlns="e21cbe00-2104-4159-b9b9-bd54555d1bf2">Projects</Function>
    <Volume xmlns="e21cbe00-2104-4159-b9b9-bd54555d1bf2">NA</Volume>
    <PRA_Date_3 xmlns="e21cbe00-2104-4159-b9b9-bd54555d1bf2" xsi:nil="true"/>
    <Project xmlns="e21cbe00-2104-4159-b9b9-bd54555d1bf2">NA</Project>
    <Authoritative_Version xmlns="e21cbe00-2104-4159-b9b9-bd54555d1bf2">false</Authoritative_Version>
    <CategoryValue xmlns="e21cbe00-2104-4159-b9b9-bd54555d1bf2">NA</CategoryValue>
    <Know-How_Type xmlns="1140a530-7a9b-44bb-bc65-d6d4081552a3">NA</Know-How_Type>
    <PRA_Date_Disposal xmlns="e21cbe00-2104-4159-b9b9-bd54555d1bf2" xsi:nil="true"/>
    <FunctionGroup xmlns="e21cbe00-2104-4159-b9b9-bd54555d1bf2">NA</FunctionGroup>
    <Activity xmlns="e21cbe00-2104-4159-b9b9-bd54555d1bf2">Project Management</Activity>
    <PRA_Text_3 xmlns="e21cbe00-2104-4159-b9b9-bd54555d1bf2" xsi:nil="true"/>
    <Narrative xmlns="e21cbe00-2104-4159-b9b9-bd54555d1bf2" xsi:nil="true"/>
    <CategoryName xmlns="e21cbe00-2104-4159-b9b9-bd54555d1bf2">NA</CategoryName>
    <Case xmlns="e21cbe00-2104-4159-b9b9-bd54555d1bf2">NA</Case>
    <Key_x0020_Words xmlns="e21cbe00-2104-4159-b9b9-bd54555d1bf2"/>
    <RecordID xmlns="e21cbe00-2104-4159-b9b9-bd54555d1bf2">336027</RecordID>
    <Original_Document xmlns="e21cbe00-2104-4159-b9b9-bd54555d1bf2" xsi:nil="true"/>
    <PRA_Text_2 xmlns="e21cbe00-2104-4159-b9b9-bd54555d1bf2" xsi:nil="true"/>
    <PRA_Text_5 xmlns="e21cbe00-2104-4159-b9b9-bd54555d1bf2" xsi:nil="true"/>
    <PRA_Date_1 xmlns="e21cbe00-2104-4159-b9b9-bd54555d1bf2" xsi:nil="true"/>
    <Subactivity xmlns="$ListId:Manager;">Communication</Subactivity>
    <PRA_Text_1 xmlns="e21cbe00-2104-4159-b9b9-bd54555d1bf2" xsi:nil="true"/>
    <PRA_Text_4 xmlns="e21cbe00-2104-4159-b9b9-bd54555d1bf2" xsi:nil="true"/>
    <DocumentType xmlns="293d703e-3e5b-4eac-84e4-d8c28e1dd47d">UNCLASSIFIED</DocumentType>
    <Record_Type xmlns="e21cbe00-2104-4159-b9b9-bd54555d1bf2">Normal</Record_Type>
    <_dlc_DocId xmlns="293d703e-3e5b-4eac-84e4-d8c28e1dd47d">VD4W6JCZR47K-1051-53</_dlc_DocId>
    <_dlc_DocIdUrl xmlns="293d703e-3e5b-4eac-84e4-d8c28e1dd47d">
      <Url>http://insites.acnz.airways.co.nz/projects/FutureOpStrategy/_layouts/DocIdRedir.aspx?ID=VD4W6JCZR47K-1051-53</Url>
      <Description>VD4W6JCZR47K-1051-53</Description>
    </_dlc_DocIdUrl>
  </documentManagement>
</p:properties>
</file>

<file path=customXml/item4.xml><?xml version="1.0" encoding="utf-8"?>
<?mso-contentType ?>
<spe:Receivers xmlns:spe="http://schemas.microsoft.com/sharepoint/events">
  <Receiver>
    <Name>ItemAdding</Name>
    <Synchronization>Default</Synchronization>
    <Type>1</Type>
    <SequenceNumber>3</SequenceNumber>
    <Assembly>ILDS.Template.RecordsEventHandler, Version=2010.1.0.0, Culture=neutral, PublicKeyToken=f456434fdd6e6bdd</Assembly>
    <Class>ILDS.Template.RecordsEventHandler.ItemEventReceiver</Class>
    <Data/>
    <Filter/>
  </Receiver>
  <Receiver>
    <Name>ItemUpdating</Name>
    <Synchronization>Default</Synchronization>
    <Type>2</Type>
    <SequenceNumber>3</SequenceNumber>
    <Assembly>ILDS.Template.RecordsEventHandler, Version=2010.1.0.0, Culture=neutral, PublicKeyToken=f456434fdd6e6bdd</Assembly>
    <Class>ILDS.Template.RecordsEventHandler.ItemEventReceiver</Class>
    <Data/>
    <Filter/>
  </Receiver>
  <Receiver>
    <Name>ItemUpdated</Name>
    <Synchronization>Default</Synchronization>
    <Type>10002</Type>
    <SequenceNumber>3</SequenceNumber>
    <Assembly>ILDS.Template.RecordsEventHandler, Version=2010.1.0.0, Culture=neutral, PublicKeyToken=f456434fdd6e6bdd</Assembly>
    <Class>ILDS.Template.RecordsEventHandler.ItemEventReceiver</Class>
    <Data/>
    <Filter/>
  </Receiver>
  <Receiver>
    <Name>ItemAdded</Name>
    <Synchronization>Default</Synchronization>
    <Type>10001</Type>
    <SequenceNumber>3</SequenceNumber>
    <Assembly>ILDS.Template.RecordsEventHandler, Version=2010.1.0.0, Culture=neutral, PublicKeyToken=f456434fdd6e6bdd</Assembly>
    <Class>ILDS.Template.RecordsEventHandler.ItemEventReceiver</Class>
    <Data/>
    <Filter/>
  </Receiver>
  <Receiver>
    <Name>ItemDeleting</Name>
    <Synchronization>Default</Synchronization>
    <Type>3</Type>
    <SequenceNumber>3</SequenceNumber>
    <Assembly>ILDS.Template.RecordsEventHandler, Version=2010.1.0.0, Culture=neutral, PublicKeyToken=f456434fdd6e6bdd</Assembly>
    <Class>ILDS.Template.RecordsEventHandler.ItemEventReceiver</Class>
    <Data/>
    <Filter/>
  </Receiver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Props1.xml><?xml version="1.0" encoding="utf-8"?>
<ds:datastoreItem xmlns:ds="http://schemas.openxmlformats.org/officeDocument/2006/customXml" ds:itemID="{1E711639-E06A-458E-98ED-FED8A49973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40a530-7a9b-44bb-bc65-d6d4081552a3"/>
    <ds:schemaRef ds:uri="e21cbe00-2104-4159-b9b9-bd54555d1bf2"/>
    <ds:schemaRef ds:uri="293d703e-3e5b-4eac-84e4-d8c28e1dd47d"/>
    <ds:schemaRef ds:uri="$ListId:Manager;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A937C0-C28A-4C79-A80B-F733965F49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128265-5AB3-43D2-8F42-CB7A2468E148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$ListId:Manager;"/>
    <ds:schemaRef ds:uri="e21cbe00-2104-4159-b9b9-bd54555d1bf2"/>
    <ds:schemaRef ds:uri="293d703e-3e5b-4eac-84e4-d8c28e1dd47d"/>
    <ds:schemaRef ds:uri="1140a530-7a9b-44bb-bc65-d6d4081552a3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E43C9C9C-5529-4051-9D76-607447025775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57A74243-46C0-47C5-B23A-3F8FFDE07AC8}">
  <ds:schemaRefs>
    <ds:schemaRef ds:uri="http://schemas.microsoft.com/office/2006/metadata/customXs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225</Words>
  <Application>Microsoft Office PowerPoint</Application>
  <PresentationFormat>Widescreen</PresentationFormat>
  <Paragraphs>30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1_Office Theme</vt:lpstr>
      <vt:lpstr>Looking to the future</vt:lpstr>
      <vt:lpstr>ATC TOWER OF TODAY</vt:lpstr>
      <vt:lpstr>ATC TOWER OF THE FUTURE</vt:lpstr>
      <vt:lpstr>PowerPoint Presentation</vt:lpstr>
      <vt:lpstr>Advantages for Operators</vt:lpstr>
      <vt:lpstr>PowerPoint Presentation</vt:lpstr>
      <vt:lpstr>Challenges for Controllers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Looking to the future - our new operational strategy</dc:title>
  <dc:creator>Boyle, Tim</dc:creator>
  <cp:lastModifiedBy>Boyle, Tim</cp:lastModifiedBy>
  <cp:revision>27</cp:revision>
  <dcterms:modified xsi:type="dcterms:W3CDTF">2018-03-26T23:39:33Z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0x010100AAAAAAAAAAAAAAAAAAAAAAAAAAAAAA02005AEADFA1FC3DB742ADA97C6579B2FAA9</vt:lpwstr>
  </property>
  <property fmtid="{D5CDD505-2E9C-101B-9397-08002B2CF9AE}" pid="3" name="_dlc_DocIdItemGuid">
    <vt:lpwstr>8f4e9e17-c709-47aa-a70e-e4cc92eabc8a</vt:lpwstr>
  </property>
  <property fmtid="{D5CDD505-2E9C-101B-9397-08002B2CF9AE}" pid="4" name="_ModerationStatus">
    <vt:lpwstr>0</vt:lpwstr>
  </property>
</Properties>
</file>